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69" r:id="rId2"/>
    <p:sldId id="272" r:id="rId3"/>
    <p:sldId id="270" r:id="rId4"/>
    <p:sldId id="271" r:id="rId5"/>
    <p:sldId id="273" r:id="rId6"/>
    <p:sldId id="274" r:id="rId7"/>
    <p:sldId id="275" r:id="rId8"/>
    <p:sldId id="264" r:id="rId9"/>
    <p:sldId id="265" r:id="rId10"/>
    <p:sldId id="266" r:id="rId11"/>
    <p:sldId id="267" r:id="rId12"/>
    <p:sldId id="296" r:id="rId13"/>
    <p:sldId id="276" r:id="rId14"/>
    <p:sldId id="297" r:id="rId15"/>
    <p:sldId id="298" r:id="rId16"/>
    <p:sldId id="277" r:id="rId17"/>
    <p:sldId id="299" r:id="rId18"/>
    <p:sldId id="278" r:id="rId19"/>
    <p:sldId id="300" r:id="rId20"/>
    <p:sldId id="279" r:id="rId21"/>
    <p:sldId id="301" r:id="rId22"/>
    <p:sldId id="302" r:id="rId23"/>
    <p:sldId id="280" r:id="rId24"/>
    <p:sldId id="303" r:id="rId25"/>
    <p:sldId id="282" r:id="rId26"/>
    <p:sldId id="258" r:id="rId27"/>
    <p:sldId id="259" r:id="rId28"/>
    <p:sldId id="283" r:id="rId29"/>
    <p:sldId id="284" r:id="rId30"/>
    <p:sldId id="285" r:id="rId31"/>
    <p:sldId id="286" r:id="rId32"/>
    <p:sldId id="268" r:id="rId33"/>
    <p:sldId id="287" r:id="rId34"/>
    <p:sldId id="288" r:id="rId35"/>
    <p:sldId id="289" r:id="rId36"/>
    <p:sldId id="260" r:id="rId37"/>
    <p:sldId id="261" r:id="rId38"/>
    <p:sldId id="290" r:id="rId39"/>
    <p:sldId id="293" r:id="rId40"/>
    <p:sldId id="294" r:id="rId41"/>
    <p:sldId id="295" r:id="rId42"/>
    <p:sldId id="292" r:id="rId43"/>
    <p:sldId id="262" r:id="rId44"/>
    <p:sldId id="291" r:id="rId45"/>
    <p:sldId id="26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728"/>
    <a:srgbClr val="2CA02C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4680D-DF9F-49AF-B7BE-F1C9E702932A}" v="625" dt="2020-01-20T23:16:16.757"/>
    <p1510:client id="{60B17416-3C26-40A9-ADB3-DCA12765DCA9}" v="1709" dt="2020-01-20T22:09:46"/>
    <p1510:client id="{9406F3F5-F99F-44DA-BC92-E6D938C6D994}" v="1541" dt="2020-01-20T19:16:39.566"/>
    <p1510:client id="{A98204A5-B05A-42F7-94A3-D10B116771C7}" v="61" dt="2020-01-20T22:32:15.414"/>
    <p1510:client id="{B618E72E-98E5-45DA-8B0C-0585F14A2AC9}" v="524" dt="2020-01-20T20:08:24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51"/>
  </p:normalViewPr>
  <p:slideViewPr>
    <p:cSldViewPr snapToGrid="0" snapToObjects="1">
      <p:cViewPr>
        <p:scale>
          <a:sx n="95" d="100"/>
          <a:sy n="95" d="100"/>
        </p:scale>
        <p:origin x="176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5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8DDB1-9D43-1845-B1D9-B9E487465936}" type="datetimeFigureOut">
              <a:t>3/18/20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7F15C-FED2-594F-B6C3-B82D1F26D4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3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F15C-FED2-594F-B6C3-B82D1F26D4B7}" type="slidenum"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9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3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5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7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B6E9-A04E-1A41-BFAD-EC55FC061C29}" type="datetimeFigureOut"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AD93-A8C5-3A49-A440-1B9A5FDB4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hyperlink" Target="https://en.wikipedia.org/wiki/Error_function#Inverse_functions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tiff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6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4" Type="http://schemas.openxmlformats.org/officeDocument/2006/relationships/hyperlink" Target="https://stackoverflow.com/questions/51228069/how-to-find-method-implementation-in-numpy-repo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130.png"/><Relationship Id="rId1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4D7CD0-1FF9-46DE-B62B-5ECA378E1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Generate Gaussian samples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CA15A5E-49FB-40E0-B8A4-FE82B273F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Khanh Nguyen</a:t>
            </a:r>
          </a:p>
        </p:txBody>
      </p:sp>
    </p:spTree>
    <p:extLst>
      <p:ext uri="{BB962C8B-B14F-4D97-AF65-F5344CB8AC3E}">
        <p14:creationId xmlns:p14="http://schemas.microsoft.com/office/powerpoint/2010/main" val="13057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7" y="1448583"/>
            <a:ext cx="4702630" cy="2170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84D044-15AF-4A9A-813F-EEEA9E1C2C30}"/>
              </a:ext>
            </a:extLst>
          </p:cNvPr>
          <p:cNvSpPr txBox="1">
            <a:spLocks/>
          </p:cNvSpPr>
          <p:nvPr/>
        </p:nvSpPr>
        <p:spPr>
          <a:xfrm>
            <a:off x="609600" y="3841750"/>
            <a:ext cx="10515600" cy="7350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j-lt"/>
                <a:cs typeface="+mj-lt"/>
              </a:rPr>
              <a:t>Don't be scared of strange notations in math!</a:t>
            </a:r>
            <a:endParaRPr lang="en-US" dirty="0"/>
          </a:p>
        </p:txBody>
      </p:sp>
      <p:pic>
        <p:nvPicPr>
          <p:cNvPr id="4" name="Picture 5" descr="A picture containing laptop, clock&#10;&#10;Description generated with very high confidence">
            <a:extLst>
              <a:ext uri="{FF2B5EF4-FFF2-40B4-BE49-F238E27FC236}">
                <a16:creationId xmlns="" xmlns:a16="http://schemas.microsoft.com/office/drawing/2014/main" id="{6ECC57D1-525B-47BC-8E21-1E722C67F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07" y="4785573"/>
            <a:ext cx="2743200" cy="851925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7A08D3D-2196-46B9-B14D-C8EE496C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646" y="5806045"/>
            <a:ext cx="2743200" cy="893345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1C7C5148-2C26-4C46-8A57-0ABC2105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864" y="4592971"/>
            <a:ext cx="2743200" cy="1237129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FCA62AA-EDAE-439C-9303-CEEE693B2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293" y="5691067"/>
            <a:ext cx="3205843" cy="1041188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="" xmlns:a16="http://schemas.microsoft.com/office/drawing/2014/main" id="{BC310153-2D79-4B47-BF62-5CDC3F19A3F2}"/>
              </a:ext>
            </a:extLst>
          </p:cNvPr>
          <p:cNvSpPr/>
          <p:nvPr/>
        </p:nvSpPr>
        <p:spPr>
          <a:xfrm>
            <a:off x="5174958" y="5050862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="" xmlns:a16="http://schemas.microsoft.com/office/drawing/2014/main" id="{7DCF73A5-470E-4C45-83FC-DCAA7CBB1796}"/>
              </a:ext>
            </a:extLst>
          </p:cNvPr>
          <p:cNvSpPr/>
          <p:nvPr/>
        </p:nvSpPr>
        <p:spPr>
          <a:xfrm>
            <a:off x="5174957" y="6044183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F5BDBF7-04A6-4BCC-8FF6-0243A9637006}"/>
              </a:ext>
            </a:extLst>
          </p:cNvPr>
          <p:cNvSpPr txBox="1"/>
          <p:nvPr/>
        </p:nvSpPr>
        <p:spPr>
          <a:xfrm>
            <a:off x="111579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Gamma distribution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86DA4FC-D6CA-4AB0-AE95-A50752B24BD5}"/>
              </a:ext>
            </a:extLst>
          </p:cNvPr>
          <p:cNvSpPr txBox="1"/>
          <p:nvPr/>
        </p:nvSpPr>
        <p:spPr>
          <a:xfrm>
            <a:off x="111578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Beta distribution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DFFBF83-642B-431A-8F53-8753A0A36565}"/>
              </a:ext>
            </a:extLst>
          </p:cNvPr>
          <p:cNvSpPr txBox="1"/>
          <p:nvPr/>
        </p:nvSpPr>
        <p:spPr>
          <a:xfrm>
            <a:off x="10425793" y="5023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Gamma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7F6EEE5-76B4-479E-BB9D-404148710A28}"/>
              </a:ext>
            </a:extLst>
          </p:cNvPr>
          <p:cNvSpPr txBox="1"/>
          <p:nvPr/>
        </p:nvSpPr>
        <p:spPr>
          <a:xfrm>
            <a:off x="10466613" y="6030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Beta function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="" xmlns:a16="http://schemas.microsoft.com/office/drawing/2014/main" id="{362F8776-3460-4003-9535-9214502E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CDF of N(0,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1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43" y="2800349"/>
            <a:ext cx="2441575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14" y="3834492"/>
            <a:ext cx="241300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4773385"/>
            <a:ext cx="2755900" cy="91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7" y="5724978"/>
            <a:ext cx="2924175" cy="54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2992855"/>
                <a:ext cx="368762" cy="461665"/>
              </a:xfrm>
              <a:prstGeom prst="rect">
                <a:avLst/>
              </a:prstGeom>
              <a:blipFill>
                <a:blip r:embed="rId6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9" y="4031809"/>
                <a:ext cx="368762" cy="461665"/>
              </a:xfrm>
              <a:prstGeom prst="rect">
                <a:avLst/>
              </a:prstGeom>
              <a:blipFill>
                <a:blip r:embed="rId7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4933691"/>
                <a:ext cx="368762" cy="461665"/>
              </a:xfrm>
              <a:prstGeom prst="rect">
                <a:avLst/>
              </a:prstGeom>
              <a:blipFill>
                <a:blip r:embed="rId8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5" y="5809848"/>
                <a:ext cx="368762" cy="461665"/>
              </a:xfrm>
              <a:prstGeom prst="rect">
                <a:avLst/>
              </a:prstGeom>
              <a:blipFill>
                <a:blip r:embed="rId9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3E1F9AAF-8856-4D40-AE7E-46A46A2C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inverse CDF of N(0, 1)</a:t>
            </a:r>
            <a:endParaRPr lang="en-US" dirty="0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D3C89BFF-5AE1-4C2D-B2B7-21D03EBFD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792" y="1772130"/>
            <a:ext cx="3477985" cy="1027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02B85BB-9E35-4A15-9806-F18B47444718}"/>
              </a:ext>
            </a:extLst>
          </p:cNvPr>
          <p:cNvSpPr txBox="1"/>
          <p:nvPr/>
        </p:nvSpPr>
        <p:spPr>
          <a:xfrm>
            <a:off x="4207329" y="45883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inverse function of erf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EB7D94AE-35D8-49F1-A6BC-AFAAC9B1DE31}"/>
              </a:ext>
            </a:extLst>
          </p:cNvPr>
          <p:cNvCxnSpPr/>
          <p:nvPr/>
        </p:nvCxnSpPr>
        <p:spPr>
          <a:xfrm flipV="1">
            <a:off x="2964997" y="4750253"/>
            <a:ext cx="1281792" cy="2286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0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05EF116A-5AAB-48D2-9223-F5887E606B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8575" y="2800350"/>
            <a:ext cx="2743200" cy="2743200"/>
          </a:xfrm>
          <a:prstGeom prst="rect">
            <a:avLst/>
          </a:prstGeom>
        </p:spPr>
      </p:pic>
      <p:pic>
        <p:nvPicPr>
          <p:cNvPr id="22" name="Picture 22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15D7D6B0-D7DB-4A9F-939F-D3CF893214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6750" y="2894293"/>
            <a:ext cx="1847850" cy="3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61440" y="254000"/>
            <a:ext cx="52324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16000" y="5801360"/>
            <a:ext cx="6156960" cy="782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77800"/>
            <a:ext cx="10312400" cy="650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900" y="648967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Start</a:t>
            </a:r>
            <a:r>
              <a:rPr lang="en-US" sz="24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30" y="5939443"/>
            <a:ext cx="13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End</a:t>
            </a:r>
            <a:r>
              <a:rPr lang="en-US" sz="24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151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536F03-FB3A-4E22-9033-B2615E94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Evaluate </a:t>
            </a:r>
            <a:r>
              <a:rPr lang="en-US" dirty="0" err="1">
                <a:cs typeface="Calibri Light"/>
              </a:rPr>
              <a:t>erfinv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8AEA1349-0FE4-4034-83C8-E708C0BADB48}"/>
              </a:ext>
            </a:extLst>
          </p:cNvPr>
          <p:cNvSpPr txBox="1">
            <a:spLocks/>
          </p:cNvSpPr>
          <p:nvPr/>
        </p:nvSpPr>
        <p:spPr>
          <a:xfrm>
            <a:off x="962025" y="1441450"/>
            <a:ext cx="6934200" cy="620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j-lt"/>
                <a:cs typeface="+mj-lt"/>
              </a:rPr>
              <a:t>There's no expression for </a:t>
            </a:r>
            <a:r>
              <a:rPr lang="en-US" dirty="0" err="1">
                <a:ea typeface="+mj-lt"/>
                <a:cs typeface="+mj-lt"/>
              </a:rPr>
              <a:t>erfinv</a:t>
            </a:r>
            <a:r>
              <a:rPr lang="en-US" dirty="0">
                <a:ea typeface="+mj-lt"/>
                <a:cs typeface="+mj-lt"/>
              </a:rPr>
              <a:t>!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364062"/>
            <a:ext cx="2743200" cy="948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34370C-A2C1-492D-ABC9-10B7FBC529D3}"/>
              </a:ext>
            </a:extLst>
          </p:cNvPr>
          <p:cNvSpPr txBox="1"/>
          <p:nvPr/>
        </p:nvSpPr>
        <p:spPr>
          <a:xfrm>
            <a:off x="923925" y="3771900"/>
            <a:ext cx="3276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⇒</a:t>
            </a:r>
            <a:r>
              <a:rPr lang="en-US" dirty="0"/>
              <a:t> The only thing we can write: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61D64509-6178-4065-836A-2FCA0918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3657600"/>
            <a:ext cx="24955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A593423-7361-4FA4-A5A2-93DBFE19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684" y="1611027"/>
            <a:ext cx="2743200" cy="948776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 rot="5400000">
            <a:off x="6050524" y="1699844"/>
            <a:ext cx="183400" cy="190331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A917576-26E8-4C35-A532-215A375A254A}"/>
              </a:ext>
            </a:extLst>
          </p:cNvPr>
          <p:cNvSpPr txBox="1"/>
          <p:nvPr/>
        </p:nvSpPr>
        <p:spPr>
          <a:xfrm>
            <a:off x="4822731" y="2743204"/>
            <a:ext cx="2638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no closed-form expression for “y in terms of x”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45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63" y="1411705"/>
            <a:ext cx="6167511" cy="38888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25053" y="1411705"/>
            <a:ext cx="3208421" cy="962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25863" y="4755148"/>
            <a:ext cx="3744495" cy="481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4821" y="1582990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Start</a:t>
            </a:r>
            <a:r>
              <a:rPr lang="en-US" sz="240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5225" y="4782948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End</a:t>
            </a:r>
            <a:r>
              <a:rPr lang="en-US" sz="24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6905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B69E43-569C-4261-AA55-663E754C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Approximate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1150"/>
            <a:ext cx="6038850" cy="634550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8584"/>
            <a:ext cx="4591050" cy="634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3A4C1FE-A5E5-4EEB-8D49-AC6E3F236E5F}"/>
              </a:ext>
            </a:extLst>
          </p:cNvPr>
          <p:cNvSpPr txBox="1"/>
          <p:nvPr/>
        </p:nvSpPr>
        <p:spPr>
          <a:xfrm>
            <a:off x="752475" y="1952625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x=a</a:t>
            </a:r>
            <a:endParaRPr lang="en-US" u="sng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4E83A4E-D5E3-408C-91BF-5397FACD5E5B}"/>
              </a:ext>
            </a:extLst>
          </p:cNvPr>
          <p:cNvSpPr txBox="1"/>
          <p:nvPr/>
        </p:nvSpPr>
        <p:spPr>
          <a:xfrm>
            <a:off x="752474" y="3428999"/>
            <a:ext cx="4591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Taylor series approximation of f(x) around x=0</a:t>
            </a:r>
            <a:endParaRPr lang="en-US" u="sng" dirty="0">
              <a:cs typeface="Calibri"/>
            </a:endParaRPr>
          </a:p>
        </p:txBody>
      </p:sp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56110"/>
            <a:ext cx="5800725" cy="517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DA01F0C-A4EE-4602-B5DC-8EA2A0F32715}"/>
              </a:ext>
            </a:extLst>
          </p:cNvPr>
          <p:cNvSpPr txBox="1"/>
          <p:nvPr/>
        </p:nvSpPr>
        <p:spPr>
          <a:xfrm>
            <a:off x="2724150" y="4448175"/>
            <a:ext cx="4095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⇓</a:t>
            </a:r>
            <a:endParaRPr lang="en-US" sz="3000" dirty="0">
              <a:cs typeface="Calibri"/>
            </a:endParaRPr>
          </a:p>
        </p:txBody>
      </p:sp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8BCD07C2-506F-4793-B1A8-9C96C5E5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75" y="2076450"/>
            <a:ext cx="3352800" cy="33528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="" xmlns:a16="http://schemas.microsoft.com/office/drawing/2014/main" id="{A53D0FA0-5FEE-4A87-B204-386BB105BCE4}"/>
              </a:ext>
            </a:extLst>
          </p:cNvPr>
          <p:cNvSpPr/>
          <p:nvPr/>
        </p:nvSpPr>
        <p:spPr>
          <a:xfrm rot="5400000">
            <a:off x="2065401" y="5095875"/>
            <a:ext cx="152400" cy="91440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A917576-26E8-4C35-A532-215A375A254A}"/>
              </a:ext>
            </a:extLst>
          </p:cNvPr>
          <p:cNvSpPr txBox="1"/>
          <p:nvPr/>
        </p:nvSpPr>
        <p:spPr>
          <a:xfrm>
            <a:off x="2000250" y="5705475"/>
            <a:ext cx="476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0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44E13C9B-B3A1-46FA-AC9D-06A266C3C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325" y="2838761"/>
            <a:ext cx="1885950" cy="770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81" y="1852786"/>
            <a:ext cx="1480288" cy="3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60" y="1637074"/>
            <a:ext cx="3351600" cy="3351600"/>
          </a:xfrm>
          <a:prstGeom prst="rect">
            <a:avLst/>
          </a:prstGeom>
        </p:spPr>
      </p:pic>
      <p:pic>
        <p:nvPicPr>
          <p:cNvPr id="3" name="Picture 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8A58C11-0C70-4323-80F5-3841C512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" y="1984974"/>
            <a:ext cx="6038850" cy="634550"/>
          </a:xfrm>
          <a:prstGeom prst="rect">
            <a:avLst/>
          </a:prstGeom>
        </p:spPr>
      </p:pic>
      <p:pic>
        <p:nvPicPr>
          <p:cNvPr id="4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DC1C637-F105-42A6-A485-27D08AD87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1" y="3176152"/>
            <a:ext cx="4591050" cy="634332"/>
          </a:xfrm>
          <a:prstGeom prst="rect">
            <a:avLst/>
          </a:prstGeom>
        </p:spPr>
      </p:pic>
      <p:pic>
        <p:nvPicPr>
          <p:cNvPr id="5" name="Picture 1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81" y="4384418"/>
            <a:ext cx="7103844" cy="6339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975" y="1639706"/>
            <a:ext cx="3935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f(x)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270" y="2800111"/>
            <a:ext cx="5827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f(x) near x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975" y="3986470"/>
            <a:ext cx="6155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Taylor series approximation of erfinv(x) near x = 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05" y="2619524"/>
            <a:ext cx="2587458" cy="95527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1747182" y="4548837"/>
            <a:ext cx="186386" cy="879675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89532" y="50598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7384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583741" y="4348839"/>
            <a:ext cx="2224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</a:t>
            </a:r>
            <a:r>
              <a:rPr lang="en-US" baseline="30000">
                <a:solidFill>
                  <a:srgbClr val="D42728"/>
                </a:solidFill>
              </a:rPr>
              <a:t>st</a:t>
            </a:r>
            <a:r>
              <a:rPr lang="en-US">
                <a:solidFill>
                  <a:srgbClr val="D42728"/>
                </a:solidFill>
              </a:rPr>
              <a:t> fundamental theorem of calculus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6946" y="563652"/>
            <a:ext cx="104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Start</a:t>
            </a:r>
            <a:r>
              <a:rPr lang="en-US" sz="2000"/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0618" y="1293553"/>
            <a:ext cx="1860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Differentiate</a:t>
            </a:r>
            <a:r>
              <a:rPr lang="en-US" sz="2000"/>
              <a:t>:</a:t>
            </a:r>
          </a:p>
          <a:p>
            <a:r>
              <a:rPr lang="en-US" sz="2000"/>
              <a:t>(chain rule)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0618" y="219284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First derivative of erf(x)</a:t>
            </a:r>
            <a:endParaRPr lang="en-US" sz="2000"/>
          </a:p>
        </p:txBody>
      </p:sp>
      <p:sp>
        <p:nvSpPr>
          <p:cNvPr id="16" name="Rectangle 15"/>
          <p:cNvSpPr/>
          <p:nvPr/>
        </p:nvSpPr>
        <p:spPr>
          <a:xfrm>
            <a:off x="891251" y="2722158"/>
            <a:ext cx="3046533" cy="2646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081978" y="4672004"/>
            <a:ext cx="54711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2199" y="5368205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Outer derivative</a:t>
            </a:r>
            <a:endParaRPr lang="en-US" sz="200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74" y="1162828"/>
            <a:ext cx="3413078" cy="72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81" y="2435873"/>
            <a:ext cx="2496160" cy="108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8" y="3343232"/>
            <a:ext cx="3139868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4292844"/>
            <a:ext cx="1421863" cy="92269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8" y="5741240"/>
            <a:ext cx="3581216" cy="86516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5" y="516946"/>
            <a:ext cx="2241665" cy="49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97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A picture containing flower&#10;&#10;Description generated with very high confidence">
            <a:extLst>
              <a:ext uri="{FF2B5EF4-FFF2-40B4-BE49-F238E27FC236}">
                <a16:creationId xmlns="" xmlns:a16="http://schemas.microsoft.com/office/drawing/2014/main" id="{B8D9BAFB-76EE-43AF-B2E5-09A5C96F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39" y="1724841"/>
            <a:ext cx="3219865" cy="792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72" y="2808123"/>
            <a:ext cx="4488279" cy="8239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2739" y="3722958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When x = 0</a:t>
            </a:r>
            <a:endParaRPr lang="en-US" sz="2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39" y="4122758"/>
            <a:ext cx="4531198" cy="7150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716530" y="1890188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30" y="1890188"/>
                <a:ext cx="368762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716530" y="2989274"/>
                <a:ext cx="36876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 b="1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30" y="2989274"/>
                <a:ext cx="36876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26" y="815408"/>
            <a:ext cx="341307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6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C05D5B-747B-4B12-A441-43AE0C98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A11EE2-0FCA-415E-AEF5-4AD4F7AE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Prof </a:t>
            </a:r>
            <a:r>
              <a:rPr lang="en-US" dirty="0" err="1">
                <a:cs typeface="Calibri"/>
              </a:rPr>
              <a:t>Merialdo</a:t>
            </a:r>
          </a:p>
          <a:p>
            <a:r>
              <a:rPr lang="en-US" dirty="0" err="1">
                <a:cs typeface="Calibri"/>
              </a:rPr>
              <a:t>Buu</a:t>
            </a:r>
          </a:p>
          <a:p>
            <a:r>
              <a:rPr lang="en-US" dirty="0" err="1">
                <a:cs typeface="Calibri"/>
              </a:rPr>
              <a:t>Giau</a:t>
            </a:r>
          </a:p>
          <a:p>
            <a:r>
              <a:rPr lang="en-US" dirty="0">
                <a:cs typeface="Calibri"/>
              </a:rPr>
              <a:t>Bao</a:t>
            </a:r>
          </a:p>
        </p:txBody>
      </p:sp>
    </p:spTree>
    <p:extLst>
      <p:ext uri="{BB962C8B-B14F-4D97-AF65-F5344CB8AC3E}">
        <p14:creationId xmlns:p14="http://schemas.microsoft.com/office/powerpoint/2010/main" val="15511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C0DA9-7595-4C79-ACAF-CCCF1A9A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Higher derivatives of </a:t>
            </a:r>
            <a:r>
              <a:rPr lang="en-US" dirty="0" err="1">
                <a:cs typeface="Calibri Light"/>
              </a:rPr>
              <a:t>erfinv</a:t>
            </a:r>
            <a:endParaRPr lang="en-US" dirty="0" err="1"/>
          </a:p>
        </p:txBody>
      </p:sp>
      <p:pic>
        <p:nvPicPr>
          <p:cNvPr id="5" name="Picture 18" descr="A picture containing game&#10;&#10;Description generated with very high confidence">
            <a:extLst>
              <a:ext uri="{FF2B5EF4-FFF2-40B4-BE49-F238E27FC236}">
                <a16:creationId xmlns="" xmlns:a16="http://schemas.microsoft.com/office/drawing/2014/main" id="{F5A854AD-7C77-4DC8-BE8C-55E24A82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19" y="1465772"/>
            <a:ext cx="2743200" cy="685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313A2FD0-219E-4C70-B0AE-11B3C20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3555"/>
            <a:ext cx="2438400" cy="457200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24027710-21A8-4F20-A353-80727D90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3084"/>
            <a:ext cx="1781175" cy="9906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54D98BB4-F466-4A9E-AFBF-7181A48AA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70" y="4010636"/>
            <a:ext cx="2695575" cy="990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="" xmlns:a16="http://schemas.microsoft.com/office/drawing/2014/main" id="{04CE39F0-E8C8-4FF4-B22D-0B818B29B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5475832"/>
            <a:ext cx="1457325" cy="46672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="" xmlns:a16="http://schemas.microsoft.com/office/drawing/2014/main" id="{38EEFB24-7136-4521-836D-BCBB058C1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060" y="1785400"/>
            <a:ext cx="2743200" cy="325464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="" xmlns:a16="http://schemas.microsoft.com/office/drawing/2014/main" id="{CE8CFE93-0FC1-4E36-83E1-DE7D2CE84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374" y="2253893"/>
            <a:ext cx="2743200" cy="31187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="" xmlns:a16="http://schemas.microsoft.com/office/drawing/2014/main" id="{539A74B4-2730-4914-BED3-43BB36405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374" y="2708794"/>
            <a:ext cx="1956253" cy="331683"/>
          </a:xfrm>
          <a:prstGeom prst="rect">
            <a:avLst/>
          </a:prstGeom>
        </p:spPr>
      </p:pic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ABDA917C-7563-4ACC-B587-872AB6C11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374" y="3109695"/>
            <a:ext cx="1753073" cy="426237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="" xmlns:a16="http://schemas.microsoft.com/office/drawing/2014/main" id="{7B4A022D-AFC8-429E-9883-FD732E36B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366" y="4592142"/>
            <a:ext cx="2743200" cy="282388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="" xmlns:a16="http://schemas.microsoft.com/office/drawing/2014/main" id="{B2428C72-D187-4FBC-8415-60BF85270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8845" y="4948506"/>
            <a:ext cx="2743200" cy="298042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="" xmlns:a16="http://schemas.microsoft.com/office/drawing/2014/main" id="{26AD7DE6-4C41-4F15-9E43-232D026C74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8845" y="5328043"/>
            <a:ext cx="2328433" cy="295578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 rot="5400000">
            <a:off x="1990923" y="4629700"/>
            <a:ext cx="124225" cy="971956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90712" y="514214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F'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4201939"/>
            <a:ext cx="1361525" cy="338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47" y="5688834"/>
            <a:ext cx="2017938" cy="257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2408" y="4201939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Pattern: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7948" y="6060852"/>
            <a:ext cx="1328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“updated” P for n+1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8484950" y="5657176"/>
            <a:ext cx="103166" cy="70418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2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6" y="304800"/>
            <a:ext cx="2430000" cy="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0" y="1405880"/>
            <a:ext cx="1794710" cy="1030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791" y="100577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First derivative</a:t>
            </a:r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531396" y="2436506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Second derivative</a:t>
            </a:r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1" y="2836616"/>
            <a:ext cx="2710588" cy="14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4685" y="1005770"/>
            <a:ext cx="317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Third derivative</a:t>
            </a: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91" y="1405880"/>
            <a:ext cx="4393959" cy="19566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54067" y="3556616"/>
            <a:ext cx="1336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P: polynomial of E</a:t>
            </a:r>
            <a:endParaRPr lang="en-US" sz="1500">
              <a:solidFill>
                <a:srgbClr val="D42728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6370764" y="2719071"/>
            <a:ext cx="103166" cy="118382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40977" y="3550268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E’ to power of 3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345231" y="3265746"/>
            <a:ext cx="0" cy="2908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92907" y="1883941"/>
            <a:ext cx="0" cy="16599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652103" y="3543920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Derivative of order 3</a:t>
            </a:r>
          </a:p>
        </p:txBody>
      </p:sp>
      <p:cxnSp>
        <p:nvCxnSpPr>
          <p:cNvPr id="24" name="Straight Arrow Connector 23"/>
          <p:cNvCxnSpPr>
            <a:stCxn id="13" idx="1"/>
            <a:endCxn id="12" idx="0"/>
          </p:cNvCxnSpPr>
          <p:nvPr/>
        </p:nvCxnSpPr>
        <p:spPr>
          <a:xfrm>
            <a:off x="6422347" y="3362565"/>
            <a:ext cx="0" cy="1940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11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2710" y="548570"/>
            <a:ext cx="95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Given</a:t>
            </a:r>
            <a:r>
              <a:rPr lang="en-US" sz="200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18" y="478625"/>
            <a:ext cx="1890000" cy="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77" y="1088570"/>
            <a:ext cx="5024784" cy="1963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710" y="1205183"/>
            <a:ext cx="95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Then</a:t>
            </a:r>
            <a:r>
              <a:rPr lang="en-US" sz="2000"/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2582" y="3231962"/>
            <a:ext cx="1336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Polynomial of E</a:t>
            </a:r>
            <a:endParaRPr lang="en-US" sz="1500">
              <a:solidFill>
                <a:srgbClr val="D42728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65291" y="3219266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E’ to power of n+1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10272" y="3219266"/>
            <a:ext cx="12354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rgbClr val="D42728"/>
                </a:solidFill>
              </a:rPr>
              <a:t>Derivative of order n+1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727973" y="1605293"/>
            <a:ext cx="0" cy="16266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88903" y="2959929"/>
            <a:ext cx="0" cy="27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97750" y="2947233"/>
            <a:ext cx="0" cy="27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>
            <a:off x="4146167" y="2357035"/>
            <a:ext cx="103166" cy="1183821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0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EEABC2-CED0-412A-9DDE-52FCC1BA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Update P (polynomial of F)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1F3558-46F5-4631-857C-82985D4BF79A}"/>
              </a:ext>
            </a:extLst>
          </p:cNvPr>
          <p:cNvSpPr txBox="1"/>
          <p:nvPr/>
        </p:nvSpPr>
        <p:spPr>
          <a:xfrm>
            <a:off x="5875468" y="1254805"/>
            <a:ext cx="1077422" cy="546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="" xmlns:a16="http://schemas.microsoft.com/office/drawing/2014/main" id="{D00ED59C-7799-4880-88A6-6829B7B33768}"/>
              </a:ext>
            </a:extLst>
          </p:cNvPr>
          <p:cNvSpPr/>
          <p:nvPr/>
        </p:nvSpPr>
        <p:spPr>
          <a:xfrm>
            <a:off x="4272512" y="2081891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10E74A7-D998-4A4A-ADAB-669F2957C03D}"/>
              </a:ext>
            </a:extLst>
          </p:cNvPr>
          <p:cNvSpPr txBox="1"/>
          <p:nvPr/>
        </p:nvSpPr>
        <p:spPr>
          <a:xfrm>
            <a:off x="6356133" y="3309421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 </a:t>
            </a:r>
            <a:r>
              <a:rPr lang="en-US" dirty="0">
                <a:latin typeface="MS Gothic"/>
              </a:rPr>
              <a:t>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3922EB0-C6C4-4041-9FD3-0F9034B18690}"/>
              </a:ext>
            </a:extLst>
          </p:cNvPr>
          <p:cNvSpPr txBox="1"/>
          <p:nvPr/>
        </p:nvSpPr>
        <p:spPr>
          <a:xfrm>
            <a:off x="6329915" y="3794205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</a:t>
            </a:r>
            <a:r>
              <a:rPr lang="en-US" dirty="0">
                <a:latin typeface="MS Gothic"/>
              </a:rPr>
              <a:t>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F734E9C-671E-45EA-B5DD-FD0FFA6F0D96}"/>
              </a:ext>
            </a:extLst>
          </p:cNvPr>
          <p:cNvSpPr txBox="1"/>
          <p:nvPr/>
        </p:nvSpPr>
        <p:spPr>
          <a:xfrm>
            <a:off x="5308820" y="1943926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 = [2, 0, 8]</a:t>
            </a:r>
          </a:p>
        </p:txBody>
      </p:sp>
      <p:pic>
        <p:nvPicPr>
          <p:cNvPr id="19" name="Picture 19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F6AD9CF8-781B-4686-B101-2DCC68D4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073" y="3770678"/>
            <a:ext cx="3522320" cy="394195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C220FA0-320E-4671-8361-46AE79EE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73" y="3288678"/>
            <a:ext cx="2743200" cy="410817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5D15123C-21EE-4F19-89A3-F0D3BA5B9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073" y="4552386"/>
            <a:ext cx="2131355" cy="407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11" y="1894070"/>
            <a:ext cx="1678396" cy="47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1378992"/>
            <a:ext cx="3036520" cy="623392"/>
          </a:xfrm>
          <a:prstGeom prst="rect">
            <a:avLst/>
          </a:prstGeom>
        </p:spPr>
      </p:pic>
      <p:sp>
        <p:nvSpPr>
          <p:cNvPr id="20" name="Right Brace 19"/>
          <p:cNvSpPr/>
          <p:nvPr/>
        </p:nvSpPr>
        <p:spPr>
          <a:xfrm rot="5400000">
            <a:off x="3157368" y="1477439"/>
            <a:ext cx="88533" cy="961357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28204" y="1456811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28204" y="1930751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928984" y="1641477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28984" y="2128592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160" y="2951918"/>
            <a:ext cx="7051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def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update_p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(p, n):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fp = 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two_nfp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2*n*coeff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for coeff in fp]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power * 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</a:t>
            </a:r>
            <a:r>
              <a:rPr lang="en-US" b="1">
                <a:latin typeface="MS Gothic" charset="-128"/>
                <a:ea typeface="MS Gothic" charset="-128"/>
                <a:cs typeface="MS Gothic" charset="-128"/>
              </a:rPr>
              <a:t>two_nfp_coeff + dp_coeff</a:t>
            </a:r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for two_nfp_coeff, dp_coeff 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        in zip_longest(two_nfp, dp, fillvalue=0)]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9915" y="45617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3" y="5157486"/>
            <a:ext cx="2821940" cy="6959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" y="2368290"/>
            <a:ext cx="3098596" cy="3952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329915" y="51531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461263" y="3152033"/>
            <a:ext cx="0" cy="2370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48007" y="26314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19091" y="2631440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86880" y="4552386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640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1F3558-46F5-4631-857C-82985D4BF79A}"/>
              </a:ext>
            </a:extLst>
          </p:cNvPr>
          <p:cNvSpPr txBox="1"/>
          <p:nvPr/>
        </p:nvSpPr>
        <p:spPr>
          <a:xfrm>
            <a:off x="5434086" y="728122"/>
            <a:ext cx="11075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D42728"/>
                </a:solidFill>
                <a:latin typeface="MS Gothic"/>
                <a:ea typeface="+mn-lt"/>
                <a:cs typeface="+mn-lt"/>
              </a:rPr>
              <a:t>0  1  2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="" xmlns:a16="http://schemas.microsoft.com/office/drawing/2014/main" id="{D00ED59C-7799-4880-88A6-6829B7B33768}"/>
              </a:ext>
            </a:extLst>
          </p:cNvPr>
          <p:cNvSpPr/>
          <p:nvPr/>
        </p:nvSpPr>
        <p:spPr>
          <a:xfrm>
            <a:off x="3807252" y="1485962"/>
            <a:ext cx="963026" cy="22130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10E74A7-D998-4A4A-ADAB-669F2957C03D}"/>
              </a:ext>
            </a:extLst>
          </p:cNvPr>
          <p:cNvSpPr txBox="1"/>
          <p:nvPr/>
        </p:nvSpPr>
        <p:spPr>
          <a:xfrm>
            <a:off x="6541627" y="2915374"/>
            <a:ext cx="225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 </a:t>
            </a:r>
            <a:r>
              <a:rPr lang="en-US" dirty="0">
                <a:latin typeface="MS Gothic"/>
              </a:rPr>
              <a:t>[0, 2, 0, 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3922EB0-C6C4-4041-9FD3-0F9034B18690}"/>
              </a:ext>
            </a:extLst>
          </p:cNvPr>
          <p:cNvSpPr txBox="1"/>
          <p:nvPr/>
        </p:nvSpPr>
        <p:spPr>
          <a:xfrm>
            <a:off x="6541627" y="3723799"/>
            <a:ext cx="307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S Gothic"/>
              </a:rPr>
              <a:t>=&gt;</a:t>
            </a:r>
            <a:r>
              <a:rPr lang="en-US" dirty="0">
                <a:latin typeface="MS Gothic"/>
              </a:rPr>
              <a:t> [0, 12, 0, 48]</a:t>
            </a:r>
            <a:r>
              <a:rPr lang="en-US" dirty="0">
                <a:latin typeface="MS Gothic"/>
                <a:ea typeface="MS Gothic"/>
              </a:rPr>
              <a:t>​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F734E9C-671E-45EA-B5DD-FD0FFA6F0D96}"/>
              </a:ext>
            </a:extLst>
          </p:cNvPr>
          <p:cNvSpPr txBox="1"/>
          <p:nvPr/>
        </p:nvSpPr>
        <p:spPr>
          <a:xfrm>
            <a:off x="4854746" y="1387822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P</a:t>
            </a:r>
            <a:r>
              <a:rPr lang="en-US" dirty="0">
                <a:latin typeface="MS Gothic" charset="-128"/>
                <a:ea typeface="MS Gothic" charset="-128"/>
                <a:cs typeface="MS Gothic" charset="-128"/>
              </a:rPr>
              <a:t> = [2, 0, 8]</a:t>
            </a:r>
          </a:p>
        </p:txBody>
      </p:sp>
      <p:sp>
        <p:nvSpPr>
          <p:cNvPr id="20" name="Right Brace 19"/>
          <p:cNvSpPr/>
          <p:nvPr/>
        </p:nvSpPr>
        <p:spPr>
          <a:xfrm rot="5400000">
            <a:off x="2996078" y="893963"/>
            <a:ext cx="80065" cy="869409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16941" y="930128"/>
            <a:ext cx="173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index = power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16941" y="1404068"/>
            <a:ext cx="22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value = coefficient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517721" y="1114794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517721" y="1601909"/>
            <a:ext cx="299220" cy="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41627" y="45658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0, 16]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41627" y="56633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=&gt; [0, 28, 0, 48] 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672975" y="2625990"/>
            <a:ext cx="0" cy="3406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73166" y="2494353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844250" y="2494353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98592" y="4569971"/>
            <a:ext cx="274320" cy="37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70" y="802109"/>
            <a:ext cx="2327838" cy="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68" y="1307225"/>
            <a:ext cx="1542284" cy="50327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245242" y="44831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Code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01406" y="464564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Math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0328" y="2387883"/>
            <a:ext cx="63353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def update_P(P):</a:t>
            </a:r>
          </a:p>
          <a:p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EP = [0] + P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n = len(P)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two_nEP = [2 * n * coeff for coeff in EP]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dP = [power * coeff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  for power, coeff in enumerate(P)][1:]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updated_P = [two_nEP_coeff + dP_coeff for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	two_nEP_coeff, dP_coeff in</a:t>
            </a: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		zip_longest(two_nEP, dP, fillvalue=0)</a:t>
            </a:r>
          </a:p>
          <a:p>
            <a:pPr lvl="1"/>
            <a:endParaRPr lang="en-US">
              <a:latin typeface="MS Gothic" charset="-128"/>
              <a:ea typeface="MS Gothic" charset="-128"/>
              <a:cs typeface="MS Gothic" charset="-128"/>
            </a:endParaRPr>
          </a:p>
          <a:p>
            <a:pPr lvl="1"/>
            <a:r>
              <a:rPr lang="en-US">
                <a:latin typeface="MS Gothic" charset="-128"/>
                <a:ea typeface="MS Gothic" charset="-128"/>
                <a:cs typeface="MS Gothic" charset="-128"/>
              </a:rPr>
              <a:t>return updated_P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17" y="3684531"/>
            <a:ext cx="3356757" cy="43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17" y="4543296"/>
            <a:ext cx="1979027" cy="432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785" y="2884040"/>
            <a:ext cx="2533622" cy="432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17" y="5663364"/>
            <a:ext cx="275016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Evaluate Taylor series approximation of erfinv around 0</a:t>
            </a:r>
          </a:p>
        </p:txBody>
      </p:sp>
      <p:pic>
        <p:nvPicPr>
          <p:cNvPr id="6" name="Picture 1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64D9680-B380-49D4-8A81-BC1B3D42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5800725" cy="517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316918"/>
            <a:ext cx="2651786" cy="6981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39" y="3556870"/>
            <a:ext cx="1326967" cy="347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3932671"/>
            <a:ext cx="4386532" cy="830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4821221"/>
            <a:ext cx="2484438" cy="557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3301385" y="3750891"/>
            <a:ext cx="538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17" y="2325067"/>
            <a:ext cx="420565" cy="6248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70" y="2406711"/>
            <a:ext cx="175260" cy="350520"/>
          </a:xfrm>
          <a:prstGeom prst="rect">
            <a:avLst/>
          </a:prstGeom>
        </p:spPr>
      </p:pic>
      <p:sp>
        <p:nvSpPr>
          <p:cNvPr id="28" name="Right Brace 27"/>
          <p:cNvSpPr/>
          <p:nvPr/>
        </p:nvSpPr>
        <p:spPr>
          <a:xfrm rot="5400000">
            <a:off x="2298793" y="1896444"/>
            <a:ext cx="114546" cy="790373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244726" y="1905552"/>
            <a:ext cx="114548" cy="7721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5395315"/>
            <a:ext cx="3784983" cy="665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19" y="4107456"/>
            <a:ext cx="2367465" cy="6843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70" y="5395315"/>
            <a:ext cx="2626360" cy="7077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68" y="3553804"/>
            <a:ext cx="4023360" cy="75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e 35"/>
          <p:cNvSpPr/>
          <p:nvPr/>
        </p:nvSpPr>
        <p:spPr>
          <a:xfrm>
            <a:off x="7361813" y="1690688"/>
            <a:ext cx="308175" cy="4412328"/>
          </a:xfrm>
          <a:prstGeom prst="rightBrace">
            <a:avLst>
              <a:gd name="adj1" fmla="val 8333"/>
              <a:gd name="adj2" fmla="val 51382"/>
            </a:avLst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30330" y="4311537"/>
            <a:ext cx="3743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13"/>
              </a:rPr>
              <a:t>https://en.wikipedia.org/wiki/Error_function#Inverse_functions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285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847980"/>
            <a:ext cx="2753360" cy="4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2880" y="929260"/>
            <a:ext cx="273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Taylor series approximation under samples large values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8961120" y="975360"/>
            <a:ext cx="111760" cy="82296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849360" y="1798320"/>
            <a:ext cx="223520" cy="17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80" y="1884680"/>
            <a:ext cx="1454785" cy="40132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flipH="1" flipV="1">
            <a:off x="3206114" y="5110480"/>
            <a:ext cx="146685" cy="68072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1188720"/>
            <a:ext cx="6136640" cy="6136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more power the Taylor series approximation has, the more “blob-like”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7572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to inversion 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360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8176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2042160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3368176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094480" y="222407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4480" y="3549638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8200" y="4451452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20" y="1714952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85" y="3047096"/>
            <a:ext cx="2907030" cy="5240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37680" y="1329633"/>
            <a:ext cx="22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inverse CDF of N(0, 1)</a:t>
            </a: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6096000" y="1514299"/>
            <a:ext cx="741680" cy="32720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" y="1656358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0784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7600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4069569" y="5002246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109720" y="637906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984919" y="559347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995226" y="5780561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13" y="4820784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60" y="6076189"/>
            <a:ext cx="3808679" cy="5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F03AF3C9-A60A-42E7-9F90-18A892F4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42" y="2987750"/>
            <a:ext cx="3469757" cy="3469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A09182-4B56-4922-9C6C-ADF59401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DB7EBB-89B1-4C8E-92E3-BDC7B8D8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65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Given</a:t>
            </a:r>
            <a:r>
              <a:rPr lang="en-US" dirty="0">
                <a:cs typeface="Calibri" panose="020F0502020204030204"/>
              </a:rPr>
              <a:t>: Uniform random generator (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numpy.random.uniform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b="1" dirty="0" err="1">
                <a:latin typeface="MS Gothic"/>
                <a:ea typeface="MS Gothic"/>
                <a:cs typeface="Calibri" panose="020F0502020204030204"/>
              </a:rPr>
              <a:t>runif</a:t>
            </a:r>
            <a:r>
              <a:rPr lang="en-US" dirty="0"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 u="sng" dirty="0">
                <a:cs typeface="Calibri" panose="020F0502020204030204"/>
              </a:rPr>
              <a:t>Goal</a:t>
            </a:r>
            <a:r>
              <a:rPr lang="en-US" dirty="0">
                <a:cs typeface="Calibri" panose="020F0502020204030204"/>
              </a:rPr>
              <a:t>: "Generate artificial data for 2 classes, where each class is a Gaussian in the plane, N data points for each class"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55D2574-FC51-4D65-9FBB-BCC241FBEFA2}"/>
              </a:ext>
            </a:extLst>
          </p:cNvPr>
          <p:cNvSpPr txBox="1"/>
          <p:nvPr/>
        </p:nvSpPr>
        <p:spPr>
          <a:xfrm>
            <a:off x="834656" y="3182680"/>
            <a:ext cx="5498803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dirty="0">
                <a:ea typeface="+mn-lt"/>
                <a:cs typeface="+mn-lt"/>
              </a:rPr>
              <a:t>For each class, </a:t>
            </a:r>
            <a:r>
              <a:rPr lang="en-US" sz="2500" b="1" dirty="0">
                <a:ea typeface="+mn-lt"/>
                <a:cs typeface="+mn-lt"/>
              </a:rPr>
              <a:t>generate </a:t>
            </a:r>
            <a:r>
              <a:rPr lang="en-US" sz="2500" dirty="0" err="1">
                <a:ea typeface="+mn-lt"/>
                <a:cs typeface="+mn-lt"/>
              </a:rPr>
              <a:t>iid</a:t>
            </a:r>
            <a:r>
              <a:rPr lang="en-US" sz="2500" dirty="0">
                <a:ea typeface="+mn-lt"/>
                <a:cs typeface="+mn-lt"/>
              </a:rPr>
              <a:t> (</a:t>
            </a:r>
            <a:r>
              <a:rPr lang="en-US" sz="2500" dirty="0" err="1">
                <a:ea typeface="+mn-lt"/>
                <a:cs typeface="+mn-lt"/>
              </a:rPr>
              <a:t>indpendent</a:t>
            </a:r>
            <a:r>
              <a:rPr lang="en-US" sz="2500" dirty="0">
                <a:ea typeface="+mn-lt"/>
                <a:cs typeface="+mn-lt"/>
              </a:rPr>
              <a:t> &amp; identically distributed) points in which X and Y are independent N(0, 1)</a:t>
            </a:r>
            <a:endParaRPr lang="en-US" sz="250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Modify </a:t>
            </a:r>
            <a:r>
              <a:rPr lang="en-US" sz="2500" dirty="0">
                <a:ea typeface="+mn-lt"/>
                <a:cs typeface="+mn-lt"/>
              </a:rPr>
              <a:t>mean, variance, and covariance for the samples in each class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 sz="2500" b="1" dirty="0">
                <a:ea typeface="+mn-lt"/>
                <a:cs typeface="+mn-lt"/>
              </a:rPr>
              <a:t>Repeat </a:t>
            </a:r>
            <a:r>
              <a:rPr lang="en-US" sz="2500" dirty="0">
                <a:ea typeface="+mn-lt"/>
                <a:cs typeface="+mn-lt"/>
              </a:rPr>
              <a:t>step 1 &amp; 2 for the other class</a:t>
            </a:r>
            <a:endParaRPr lang="en-US" sz="2500">
              <a:cs typeface="Calibri" panose="020F0502020204030204"/>
            </a:endParaRPr>
          </a:p>
        </p:txBody>
      </p:sp>
      <p:pic>
        <p:nvPicPr>
          <p:cNvPr id="6" name="Graphic 6" descr="Checkmark">
            <a:extLst>
              <a:ext uri="{FF2B5EF4-FFF2-40B4-BE49-F238E27FC236}">
                <a16:creationId xmlns="" xmlns:a16="http://schemas.microsoft.com/office/drawing/2014/main" id="{5C976EF4-7301-4702-8D1D-694280FD9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7954" y="5472723"/>
            <a:ext cx="914400" cy="9144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="" xmlns:a16="http://schemas.microsoft.com/office/drawing/2014/main" id="{13A24C1A-D20E-4DED-8AEC-C1F301714D38}"/>
              </a:ext>
            </a:extLst>
          </p:cNvPr>
          <p:cNvSpPr/>
          <p:nvPr/>
        </p:nvSpPr>
        <p:spPr>
          <a:xfrm rot="5400000">
            <a:off x="9161527" y="478597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="" xmlns:a16="http://schemas.microsoft.com/office/drawing/2014/main" id="{F95B76DB-62E7-4E43-AF93-C9762A5FC248}"/>
              </a:ext>
            </a:extLst>
          </p:cNvPr>
          <p:cNvSpPr/>
          <p:nvPr/>
        </p:nvSpPr>
        <p:spPr>
          <a:xfrm>
            <a:off x="9569108" y="4413838"/>
            <a:ext cx="97465" cy="55820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E2664A5-DAF8-4D97-AA71-397B6A0845BF}"/>
              </a:ext>
            </a:extLst>
          </p:cNvPr>
          <p:cNvSpPr txBox="1"/>
          <p:nvPr/>
        </p:nvSpPr>
        <p:spPr>
          <a:xfrm>
            <a:off x="8838978" y="5117583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EF8166F-1E18-4CE9-A7F8-D3CAE1276A18}"/>
              </a:ext>
            </a:extLst>
          </p:cNvPr>
          <p:cNvSpPr txBox="1"/>
          <p:nvPr/>
        </p:nvSpPr>
        <p:spPr>
          <a:xfrm>
            <a:off x="9663001" y="4515071"/>
            <a:ext cx="829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N(0, 1)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BFC9EF6-C0B2-412E-8585-DFAFB508756C}"/>
              </a:ext>
            </a:extLst>
          </p:cNvPr>
          <p:cNvSpPr txBox="1"/>
          <p:nvPr/>
        </p:nvSpPr>
        <p:spPr>
          <a:xfrm>
            <a:off x="8747051" y="4139610"/>
            <a:ext cx="368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Emoji"/>
                <a:ea typeface="Segoe UI Emoji"/>
              </a:rPr>
              <a:t>①</a:t>
            </a:r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1E03A53-2D9E-4945-8841-FEA05EF432A9}"/>
              </a:ext>
            </a:extLst>
          </p:cNvPr>
          <p:cNvSpPr txBox="1"/>
          <p:nvPr/>
        </p:nvSpPr>
        <p:spPr>
          <a:xfrm>
            <a:off x="9252098" y="3572540"/>
            <a:ext cx="359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  <a:latin typeface="Segoe UI Emoji"/>
                <a:ea typeface="Segoe UI Emoji"/>
              </a:rPr>
              <a:t>②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7364913-2941-4EE0-8C33-D5DECAF09D09}"/>
              </a:ext>
            </a:extLst>
          </p:cNvPr>
          <p:cNvSpPr txBox="1"/>
          <p:nvPr/>
        </p:nvSpPr>
        <p:spPr>
          <a:xfrm>
            <a:off x="7949609" y="3944680"/>
            <a:ext cx="4040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  <a:latin typeface="Segoe UI Emoji"/>
                <a:ea typeface="Segoe UI Emoji"/>
              </a:rPr>
              <a:t>③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2F191D5C-5172-42E5-A959-733E5D12B1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5013" y="4933950"/>
            <a:ext cx="1266825" cy="5524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62FA8CF1-15D3-46EA-8B8B-0F7B26A55FB9}"/>
              </a:ext>
            </a:extLst>
          </p:cNvPr>
          <p:cNvCxnSpPr/>
          <p:nvPr/>
        </p:nvCxnSpPr>
        <p:spPr>
          <a:xfrm>
            <a:off x="9382125" y="4848225"/>
            <a:ext cx="247650" cy="26670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B854DC1-850D-481D-8D71-23ECE9BEFA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6538" y="3505200"/>
            <a:ext cx="1333500" cy="6000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A1551CF8-4125-4CF5-A798-015FD727F895}"/>
              </a:ext>
            </a:extLst>
          </p:cNvPr>
          <p:cNvCxnSpPr>
            <a:cxnSpLocks/>
          </p:cNvCxnSpPr>
          <p:nvPr/>
        </p:nvCxnSpPr>
        <p:spPr>
          <a:xfrm flipV="1">
            <a:off x="10182224" y="3800475"/>
            <a:ext cx="209550" cy="9525"/>
          </a:xfrm>
          <a:prstGeom prst="straightConnector1">
            <a:avLst/>
          </a:prstGeom>
          <a:ln>
            <a:solidFill>
              <a:srgbClr val="1E7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C0157C9-9B12-4C02-B6B7-03937C8D7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0" y="4176010"/>
            <a:ext cx="1876425" cy="59195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4BEBCE4-3B18-498B-9AED-1DE6CF1CE357}"/>
              </a:ext>
            </a:extLst>
          </p:cNvPr>
          <p:cNvCxnSpPr>
            <a:cxnSpLocks/>
          </p:cNvCxnSpPr>
          <p:nvPr/>
        </p:nvCxnSpPr>
        <p:spPr>
          <a:xfrm flipH="1" flipV="1">
            <a:off x="7981949" y="4705350"/>
            <a:ext cx="266700" cy="1809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4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25228C58-A094-46D3-B76D-47F2FDD11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789147"/>
            <a:ext cx="2743200" cy="920357"/>
          </a:xfrm>
          <a:prstGeom prst="rect">
            <a:avLst/>
          </a:prstGeom>
        </p:spPr>
      </p:pic>
      <p:pic>
        <p:nvPicPr>
          <p:cNvPr id="28" name="Picture 28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2C588627-59D8-4E17-84C7-26E002BDAE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6906" y="5422764"/>
            <a:ext cx="2366791" cy="6028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F747720-0F3D-4F37-B211-FDDA241F314D}"/>
              </a:ext>
            </a:extLst>
          </p:cNvPr>
          <p:cNvSpPr txBox="1"/>
          <p:nvPr/>
        </p:nvSpPr>
        <p:spPr>
          <a:xfrm>
            <a:off x="9402725" y="6221820"/>
            <a:ext cx="1493874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mean vector</a:t>
            </a:r>
            <a:endParaRPr lang="en-US" sz="1500">
              <a:solidFill>
                <a:srgbClr val="D42728"/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46D1C01-A158-4BD0-A46A-0F90ED9006DC}"/>
              </a:ext>
            </a:extLst>
          </p:cNvPr>
          <p:cNvSpPr txBox="1"/>
          <p:nvPr/>
        </p:nvSpPr>
        <p:spPr>
          <a:xfrm>
            <a:off x="10483701" y="6221820"/>
            <a:ext cx="159133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D42728"/>
                </a:solidFill>
              </a:rPr>
              <a:t>covariance matrix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1775FE48-D611-4C5B-9E7E-015DACA2D135}"/>
              </a:ext>
            </a:extLst>
          </p:cNvPr>
          <p:cNvCxnSpPr/>
          <p:nvPr/>
        </p:nvCxnSpPr>
        <p:spPr>
          <a:xfrm flipH="1">
            <a:off x="9930145" y="6003187"/>
            <a:ext cx="24809" cy="29416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4CAA59BA-2BC8-4DC8-8D87-9DE246F477F0}"/>
              </a:ext>
            </a:extLst>
          </p:cNvPr>
          <p:cNvCxnSpPr>
            <a:cxnSpLocks/>
          </p:cNvCxnSpPr>
          <p:nvPr/>
        </p:nvCxnSpPr>
        <p:spPr>
          <a:xfrm>
            <a:off x="10840999" y="6020907"/>
            <a:ext cx="187843" cy="258728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321356"/>
            <a:ext cx="368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Starting point</a:t>
            </a:r>
            <a:r>
              <a:rPr lang="en-US"/>
              <a:t>: X &amp; Y are independent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47" y="2814969"/>
            <a:ext cx="2650750" cy="1631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49" y="1027906"/>
            <a:ext cx="2811780" cy="1846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2873538"/>
            <a:ext cx="1318260" cy="798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3807620"/>
            <a:ext cx="1135380" cy="675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11" y="3782279"/>
            <a:ext cx="2423160" cy="726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45" y="4672577"/>
            <a:ext cx="361526" cy="309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32" y="4672577"/>
            <a:ext cx="600393" cy="30988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5400000">
            <a:off x="3752572" y="4441803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4249465" y="4439889"/>
            <a:ext cx="112315" cy="3530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41" y="4508438"/>
            <a:ext cx="2297739" cy="2297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0" y="6239222"/>
            <a:ext cx="1956305" cy="2911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55" y="4559667"/>
            <a:ext cx="2286456" cy="22983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19" y="5585354"/>
            <a:ext cx="305585" cy="530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18" y="1741916"/>
            <a:ext cx="5394887" cy="10218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4" y="1765709"/>
            <a:ext cx="1985131" cy="8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2689860"/>
            <a:ext cx="5240020" cy="13412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key to Box-Muller transform: transforming (X, Y) to (S, </a:t>
            </a:r>
            <a:r>
              <a:rPr lang="el-GR"/>
              <a:t>θ</a:t>
            </a:r>
            <a:r>
              <a:rPr lang="en-US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390215"/>
            <a:ext cx="7493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70" y="4390215"/>
            <a:ext cx="7620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40" y="4390215"/>
            <a:ext cx="7874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90215"/>
            <a:ext cx="711200" cy="609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1930" y="4695015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Determinant of Jacobian matrix of transformation from (X, Y) to (S, </a:t>
            </a:r>
            <a:r>
              <a:rPr lang="el-GR">
                <a:solidFill>
                  <a:srgbClr val="D42728"/>
                </a:solidFill>
              </a:rPr>
              <a:t>θ</a:t>
            </a:r>
            <a:r>
              <a:rPr lang="en-US">
                <a:solidFill>
                  <a:srgbClr val="D42728"/>
                </a:solidFill>
              </a:rPr>
              <a:t>)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7910397" y="3644293"/>
            <a:ext cx="140565" cy="196088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14924"/>
            <a:ext cx="3223819" cy="24911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6197600" y="2114924"/>
            <a:ext cx="3007360" cy="227529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50604" y="1641545"/>
            <a:ext cx="59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5160" y="5803732"/>
            <a:ext cx="10901680" cy="8617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/>
              <a:t>Instead of sample independent N(0, 1)’s for X and Y,</a:t>
            </a:r>
          </a:p>
          <a:p>
            <a:pPr algn="ctr"/>
            <a:r>
              <a:rPr lang="en-US" sz="2500"/>
              <a:t>sample independent S (“</a:t>
            </a:r>
            <a:r>
              <a:rPr lang="en-US" sz="2500" strike="sngStrike"/>
              <a:t>half of squared</a:t>
            </a:r>
            <a:r>
              <a:rPr lang="en-US" sz="2500"/>
              <a:t> radius”): Expo (1) and angle </a:t>
            </a:r>
            <a:r>
              <a:rPr lang="el-GR" sz="2500"/>
              <a:t>θ</a:t>
            </a:r>
            <a:r>
              <a:rPr lang="en-US" sz="2500"/>
              <a:t>: Unif(0, 2</a:t>
            </a:r>
            <a:r>
              <a:rPr lang="el-GR" sz="2500"/>
              <a:t>π</a:t>
            </a:r>
            <a:r>
              <a:rPr lang="en-US" sz="25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670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x_mul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675" y="0"/>
            <a:ext cx="89154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2211412"/>
            <a:ext cx="2461260" cy="704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5" y="3873970"/>
            <a:ext cx="1864946" cy="7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9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89007"/>
            <a:ext cx="29718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1865823"/>
            <a:ext cx="29718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539807"/>
            <a:ext cx="22352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04" y="1865823"/>
            <a:ext cx="2235200" cy="609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453204" y="721722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453204" y="2047285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6924" y="2949099"/>
            <a:ext cx="21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Box-Muller transform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44" y="212599"/>
            <a:ext cx="2646680" cy="4771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09" y="1544743"/>
            <a:ext cx="2907030" cy="5240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96924" y="15400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Inversion sampling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3318431"/>
            <a:ext cx="2971800" cy="660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" y="4695247"/>
            <a:ext cx="2971800" cy="66040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3428293" y="3499893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3468444" y="4876709"/>
            <a:ext cx="3972560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92625">
            <a:off x="3343643" y="4091125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20607375" flipV="1">
            <a:off x="3353950" y="4278208"/>
            <a:ext cx="4195931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37" y="3318431"/>
            <a:ext cx="3759200" cy="5797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84" y="4573836"/>
            <a:ext cx="3808679" cy="5930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120" y="5355647"/>
            <a:ext cx="17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D42728"/>
                </a:solidFill>
              </a:rPr>
              <a:t>Mystery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2" y="5724979"/>
            <a:ext cx="346784" cy="36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08" y="5962726"/>
            <a:ext cx="434340" cy="370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6" y="6145438"/>
            <a:ext cx="500380" cy="356435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1682824" y="6016047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2908" y="594419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23" y="5953964"/>
            <a:ext cx="1404139" cy="382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48" y="5715811"/>
            <a:ext cx="453221" cy="386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70" y="6016047"/>
            <a:ext cx="378297" cy="4014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99" y="6238056"/>
            <a:ext cx="585970" cy="41740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15258" y="603211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6720988" y="6035508"/>
            <a:ext cx="948616" cy="2974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05" y="5948359"/>
            <a:ext cx="1587116" cy="4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569720"/>
            <a:ext cx="2921000" cy="15113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 Limit Theorem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0" y="1569720"/>
            <a:ext cx="49276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60" y="1637983"/>
            <a:ext cx="2705100" cy="124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6246"/>
            <a:ext cx="10147300" cy="151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320" y="4897120"/>
            <a:ext cx="11430000" cy="55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/>
              <a:t>Sometimes, thinking outside the box means looking deeply into the box</a:t>
            </a:r>
          </a:p>
        </p:txBody>
      </p:sp>
    </p:spTree>
    <p:extLst>
      <p:ext uri="{BB962C8B-B14F-4D97-AF65-F5344CB8AC3E}">
        <p14:creationId xmlns:p14="http://schemas.microsoft.com/office/powerpoint/2010/main" val="3781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833880"/>
            <a:ext cx="5024120" cy="502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more uniforms are added, the more Gaussians the samples become</a:t>
            </a:r>
          </a:p>
        </p:txBody>
      </p:sp>
    </p:spTree>
    <p:extLst>
      <p:ext uri="{BB962C8B-B14F-4D97-AF65-F5344CB8AC3E}">
        <p14:creationId xmlns:p14="http://schemas.microsoft.com/office/powerpoint/2010/main" val="50242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60" y="1483360"/>
            <a:ext cx="3888481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Rescaling to N(0, 1) after CLT</a:t>
            </a:r>
          </a:p>
        </p:txBody>
      </p:sp>
    </p:spTree>
    <p:extLst>
      <p:ext uri="{BB962C8B-B14F-4D97-AF65-F5344CB8AC3E}">
        <p14:creationId xmlns:p14="http://schemas.microsoft.com/office/powerpoint/2010/main" val="5128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2" y="2326640"/>
            <a:ext cx="11354816" cy="22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1455738"/>
            <a:ext cx="8763000" cy="469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00960" y="183896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7673"/>
          <a:stretch/>
        </p:blipFill>
        <p:spPr>
          <a:xfrm>
            <a:off x="2155190" y="2588261"/>
            <a:ext cx="4000500" cy="303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" y="3520556"/>
            <a:ext cx="9778492" cy="7402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659120" y="2891472"/>
            <a:ext cx="0" cy="99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48960" y="4260849"/>
            <a:ext cx="10160" cy="58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76400" y="6211669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minimax = minimize the maximum difference the real and approximate function (within some interval)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6470" y="4845974"/>
            <a:ext cx="6845300" cy="12827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322320" y="5679440"/>
            <a:ext cx="2661920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rnorm (inversion sampling)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15200" cy="370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321356"/>
            <a:ext cx="398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r-source/blob/trunk/src/nmath/qnorm.c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5673408"/>
            <a:ext cx="4933950" cy="7799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8770" y="5122089"/>
            <a:ext cx="530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Horner’s method</a:t>
            </a:r>
            <a:br>
              <a:rPr lang="en-US">
                <a:solidFill>
                  <a:srgbClr val="D42728"/>
                </a:solidFill>
              </a:rPr>
            </a:br>
            <a:r>
              <a:rPr lang="en-US">
                <a:solidFill>
                  <a:srgbClr val="D42728"/>
                </a:solidFill>
              </a:rPr>
              <a:t>(reduce number of operations to calculate polynomial)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68770" y="4836160"/>
            <a:ext cx="453390" cy="352277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209040" y="3931920"/>
            <a:ext cx="440690" cy="182880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3279" y="4013200"/>
            <a:ext cx="90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rational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25659" y="19812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minimax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949253" y="2350532"/>
            <a:ext cx="394907" cy="186452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32509" y="1690688"/>
            <a:ext cx="3032558" cy="93226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65067" y="1513225"/>
            <a:ext cx="534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different approximation technique for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0861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(Box-Muller)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7903" cy="50758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321356"/>
            <a:ext cx="440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numpy/numpy/random/mtrand/randomkit.c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40" y="4657638"/>
            <a:ext cx="6233160" cy="1849841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338320" y="4846320"/>
            <a:ext cx="264160" cy="1584960"/>
          </a:xfrm>
          <a:prstGeom prst="rightBrace">
            <a:avLst/>
          </a:prstGeom>
          <a:ln>
            <a:solidFill>
              <a:srgbClr val="D4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69840" y="4228624"/>
            <a:ext cx="347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Polar form of Box-Muller transform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4969" y="13213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https://stackoverflow.com/questions/51228069/how-to-find-method-implementation-in-numpy-repo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88163" y="5201920"/>
            <a:ext cx="1913837" cy="233680"/>
          </a:xfrm>
          <a:prstGeom prst="rect">
            <a:avLst/>
          </a:prstGeom>
          <a:noFill/>
          <a:ln>
            <a:solidFill>
              <a:srgbClr val="D4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CA4D7-AE5C-446E-95B3-C77E0327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37867C-2A35-4276-BD68-3187413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generate N(0, 1)</a:t>
            </a:r>
            <a:r>
              <a:rPr lang="en-US" dirty="0">
                <a:cs typeface="Calibri" panose="020F0502020204030204"/>
              </a:rPr>
              <a:t> from </a:t>
            </a:r>
            <a:r>
              <a:rPr lang="en-US" dirty="0" err="1">
                <a:cs typeface="Calibri" panose="020F0502020204030204"/>
              </a:rPr>
              <a:t>Unif</a:t>
            </a:r>
            <a:r>
              <a:rPr lang="en-US" dirty="0">
                <a:cs typeface="Calibri" panose="020F0502020204030204"/>
              </a:rPr>
              <a:t>(0, 1)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Inversion sampling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Box-Muller transform</a:t>
            </a:r>
          </a:p>
          <a:p>
            <a:pPr marL="971550" lvl="1" indent="-514350"/>
            <a:r>
              <a:rPr lang="en-US" dirty="0">
                <a:ea typeface="+mn-lt"/>
                <a:cs typeface="+mn-lt"/>
              </a:rPr>
              <a:t>"Mystery method"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the </a:t>
            </a:r>
            <a:r>
              <a:rPr lang="en-US" b="1" dirty="0">
                <a:cs typeface="Calibri" panose="020F0502020204030204"/>
              </a:rPr>
              <a:t>N(0, 1) generators</a:t>
            </a:r>
            <a:r>
              <a:rPr lang="en-US" dirty="0">
                <a:cs typeface="Calibri" panose="020F0502020204030204"/>
              </a:rPr>
              <a:t> are implemented in R and Python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How to </a:t>
            </a:r>
            <a:r>
              <a:rPr lang="en-US" b="1" dirty="0">
                <a:cs typeface="Calibri" panose="020F0502020204030204"/>
              </a:rPr>
              <a:t>transform</a:t>
            </a:r>
            <a:r>
              <a:rPr lang="en-US" dirty="0">
                <a:cs typeface="Calibri" panose="020F0502020204030204"/>
              </a:rPr>
              <a:t>                    into  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 panose="020F0502020204030204"/>
              </a:rPr>
              <a:t>Applications </a:t>
            </a:r>
            <a:r>
              <a:rPr lang="en-US" dirty="0">
                <a:cs typeface="Calibri" panose="020F0502020204030204"/>
              </a:rPr>
              <a:t>of Gaussian sampling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8FF8DD36-3D90-4A1E-A505-460D9EDA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8" y="4000500"/>
            <a:ext cx="1409700" cy="60007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07FE4C23-8D85-417F-8CCF-AB13125A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7" y="3960567"/>
            <a:ext cx="2743200" cy="6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40" y="1701800"/>
            <a:ext cx="4572000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mean, variance and covariance to generated Gaussian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4600076"/>
            <a:ext cx="2867660" cy="853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80" y="1985834"/>
            <a:ext cx="3253740" cy="968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3763079"/>
            <a:ext cx="3944398" cy="944880"/>
          </a:xfrm>
          <a:prstGeom prst="rect">
            <a:avLst/>
          </a:prstGeom>
          <a:ln>
            <a:solidFill>
              <a:srgbClr val="D42728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039100" y="3064470"/>
            <a:ext cx="3944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42728"/>
                </a:solidFill>
              </a:rPr>
              <a:t>Linear transformation of a Gaussian vector is also a Gaussian vector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0" y="5958259"/>
            <a:ext cx="5311140" cy="75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25" y="5257820"/>
            <a:ext cx="887625" cy="70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88" y="5958259"/>
            <a:ext cx="1629103" cy="762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891780" y="5608039"/>
            <a:ext cx="601980" cy="66576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91780" y="6273801"/>
            <a:ext cx="601980" cy="11111"/>
          </a:xfrm>
          <a:prstGeom prst="straightConnector1">
            <a:avLst/>
          </a:prstGeom>
          <a:ln>
            <a:solidFill>
              <a:srgbClr val="D427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find 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629103" cy="76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605088"/>
            <a:ext cx="319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Cholesky decomposition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SVD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03819"/>
            <a:ext cx="2292495" cy="946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3602990"/>
            <a:ext cx="1300023" cy="414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6" y="4165818"/>
            <a:ext cx="1933070" cy="47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96" y="4643119"/>
            <a:ext cx="1903549" cy="603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5246152"/>
            <a:ext cx="1493520" cy="578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40" y="1111250"/>
            <a:ext cx="6629400" cy="539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6195" y="365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0926" y="613410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numpy/numpy/random/mtrand.pyx</a:t>
            </a:r>
          </a:p>
        </p:txBody>
      </p:sp>
    </p:spTree>
    <p:extLst>
      <p:ext uri="{BB962C8B-B14F-4D97-AF65-F5344CB8AC3E}">
        <p14:creationId xmlns:p14="http://schemas.microsoft.com/office/powerpoint/2010/main" val="18831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0"/>
            <a:ext cx="734873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53" y="3649969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66" y="1798052"/>
            <a:ext cx="360000" cy="3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23" y="5041767"/>
            <a:ext cx="360000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05" y="2929969"/>
            <a:ext cx="360000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77" y="3649969"/>
            <a:ext cx="360000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77" y="2879970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22" y="2289971"/>
            <a:ext cx="360000" cy="36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960" y="253365"/>
            <a:ext cx="3764280" cy="1260475"/>
          </a:xfrm>
        </p:spPr>
        <p:txBody>
          <a:bodyPr>
            <a:normAutofit fontScale="90000"/>
          </a:bodyPr>
          <a:lstStyle/>
          <a:p>
            <a:r>
              <a:rPr lang="en-US"/>
              <a:t>Generate new data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5610" y="324906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100%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9891" y="142872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80%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46789" y="467243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60%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5162" y="2570590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50%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4873" y="399460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40%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4220" y="3209553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20%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4004" y="1926015"/>
            <a:ext cx="9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0%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" y="3109969"/>
            <a:ext cx="2516526" cy="27984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23440" y="3394219"/>
            <a:ext cx="1795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Lang &amp; Baum 1992 “Query Learning Can Work Poorly when a Human Oracle is Used”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76218" y="4908059"/>
            <a:ext cx="1929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Zhu &amp; Bento 2017“Generative Adversarial Active Learning”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858" y="2167322"/>
            <a:ext cx="366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42728"/>
                </a:solidFill>
              </a:rPr>
              <a:t>Query synthesis approach</a:t>
            </a:r>
          </a:p>
          <a:p>
            <a:r>
              <a:rPr lang="en-US"/>
              <a:t>(much less used than more popular pool-based sampling)</a:t>
            </a:r>
          </a:p>
        </p:txBody>
      </p:sp>
    </p:spTree>
    <p:extLst>
      <p:ext uri="{BB962C8B-B14F-4D97-AF65-F5344CB8AC3E}">
        <p14:creationId xmlns:p14="http://schemas.microsoft.com/office/powerpoint/2010/main" val="6387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A5488A-9DCA-47B7-8416-78075CCF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Inversion sampling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3A551FF-66BE-4338-AFA7-FB3BCD7260C4}"/>
              </a:ext>
            </a:extLst>
          </p:cNvPr>
          <p:cNvSpPr txBox="1"/>
          <p:nvPr/>
        </p:nvSpPr>
        <p:spPr>
          <a:xfrm>
            <a:off x="834656" y="1472609"/>
            <a:ext cx="4126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cs typeface="Calibri"/>
              </a:rPr>
              <a:t>Probability density function of X ~ N(0, 1)</a:t>
            </a:r>
          </a:p>
        </p:txBody>
      </p:sp>
      <p:pic>
        <p:nvPicPr>
          <p:cNvPr id="27" name="Picture 27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6E37CDE-9D59-4F42-B033-4E736172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07" y="2960078"/>
            <a:ext cx="3268052" cy="3268052"/>
          </a:xfrm>
          <a:prstGeom prst="rect">
            <a:avLst/>
          </a:prstGeom>
        </p:spPr>
      </p:pic>
      <p:pic>
        <p:nvPicPr>
          <p:cNvPr id="29" name="Picture 29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F21927E-AE0C-4100-8B83-F2AB08DD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2" y="2963741"/>
            <a:ext cx="3280507" cy="3280507"/>
          </a:xfrm>
          <a:prstGeom prst="rect">
            <a:avLst/>
          </a:prstGeom>
        </p:spPr>
      </p:pic>
      <p:pic>
        <p:nvPicPr>
          <p:cNvPr id="33" name="Picture 33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F059A8F-C771-451E-BDE8-E4652604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25" y="2960077"/>
            <a:ext cx="3267075" cy="3267075"/>
          </a:xfrm>
          <a:prstGeom prst="rect">
            <a:avLst/>
          </a:prstGeom>
        </p:spPr>
      </p:pic>
      <p:pic>
        <p:nvPicPr>
          <p:cNvPr id="3" name="Picture 3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A28EEC8B-CEC7-4253-8A66-F04262631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621" y="2193585"/>
            <a:ext cx="2743200" cy="775380"/>
          </a:xfrm>
          <a:prstGeom prst="rect">
            <a:avLst/>
          </a:prstGeom>
        </p:spPr>
      </p:pic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7E495A4D-1185-45BB-A5C4-6145439B6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498" y="2187942"/>
            <a:ext cx="1663850" cy="772502"/>
          </a:xfrm>
          <a:prstGeom prst="rect">
            <a:avLst/>
          </a:prstGeom>
        </p:spPr>
      </p:pic>
      <p:pic>
        <p:nvPicPr>
          <p:cNvPr id="8" name="Picture 8" descr="A picture containing clock, flower&#10;&#10;Description generated with very high confidence">
            <a:extLst>
              <a:ext uri="{FF2B5EF4-FFF2-40B4-BE49-F238E27FC236}">
                <a16:creationId xmlns="" xmlns:a16="http://schemas.microsoft.com/office/drawing/2014/main" id="{389A465E-1831-48BA-A9EA-42389B6C9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938" y="2191753"/>
            <a:ext cx="2362200" cy="76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40DC341-C4EB-4184-8362-06E4504A170E}"/>
              </a:ext>
            </a:extLst>
          </p:cNvPr>
          <p:cNvSpPr txBox="1"/>
          <p:nvPr/>
        </p:nvSpPr>
        <p:spPr>
          <a:xfrm>
            <a:off x="580072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a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EB5D649-3A37-4AC6-B6C4-43335BC8EF18}"/>
              </a:ext>
            </a:extLst>
          </p:cNvPr>
          <p:cNvSpPr txBox="1"/>
          <p:nvPr/>
        </p:nvSpPr>
        <p:spPr>
          <a:xfrm>
            <a:off x="6619875" y="5981700"/>
            <a:ext cx="40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D42728"/>
                </a:solidFill>
              </a:rPr>
              <a:t>b</a:t>
            </a:r>
            <a:endParaRPr lang="en-US" dirty="0">
              <a:solidFill>
                <a:srgbClr val="D42728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614FC1F-B3D8-4A34-98AB-B135A9618701}"/>
              </a:ext>
            </a:extLst>
          </p:cNvPr>
          <p:cNvSpPr txBox="1"/>
          <p:nvPr/>
        </p:nvSpPr>
        <p:spPr>
          <a:xfrm>
            <a:off x="10429875" y="5981700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2CA02C"/>
                </a:solidFill>
              </a:rPr>
              <a:t>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CECC59A-38F2-4DF4-A860-CE8FEA13F52F}"/>
              </a:ext>
            </a:extLst>
          </p:cNvPr>
          <p:cNvSpPr txBox="1"/>
          <p:nvPr/>
        </p:nvSpPr>
        <p:spPr>
          <a:xfrm>
            <a:off x="7820025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Cumulative probability = Area to left of x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8E7A59A6-C2B9-4B44-B09F-CC2AC5CD192C}"/>
              </a:ext>
            </a:extLst>
          </p:cNvPr>
          <p:cNvCxnSpPr/>
          <p:nvPr/>
        </p:nvCxnSpPr>
        <p:spPr>
          <a:xfrm flipH="1" flipV="1">
            <a:off x="9439275" y="2085975"/>
            <a:ext cx="133350" cy="39052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1D37F2B-426B-4873-9B01-A8BF318CF1F2}"/>
              </a:ext>
            </a:extLst>
          </p:cNvPr>
          <p:cNvSpPr txBox="1"/>
          <p:nvPr/>
        </p:nvSpPr>
        <p:spPr>
          <a:xfrm>
            <a:off x="10210799" y="1476375"/>
            <a:ext cx="2362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Function that maps</a:t>
            </a:r>
          </a:p>
          <a:p>
            <a:r>
              <a:rPr lang="en-US" dirty="0">
                <a:solidFill>
                  <a:srgbClr val="2CA02C"/>
                </a:solidFill>
                <a:cs typeface="Calibri"/>
              </a:rPr>
              <a:t>Position (x) </a:t>
            </a:r>
            <a:r>
              <a:rPr lang="en-US" dirty="0">
                <a:solidFill>
                  <a:srgbClr val="2CA02C"/>
                </a:solidFill>
                <a:ea typeface="+mn-lt"/>
                <a:cs typeface="+mn-lt"/>
              </a:rPr>
              <a:t>⇨</a:t>
            </a:r>
            <a:r>
              <a:rPr lang="en-US" dirty="0">
                <a:solidFill>
                  <a:srgbClr val="2CA02C"/>
                </a:solidFill>
                <a:cs typeface="Calibri"/>
              </a:rPr>
              <a:t> Area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5C4C8BD-D4EC-46D5-BB79-659732A062C9}"/>
              </a:ext>
            </a:extLst>
          </p:cNvPr>
          <p:cNvCxnSpPr>
            <a:cxnSpLocks/>
          </p:cNvCxnSpPr>
          <p:nvPr/>
        </p:nvCxnSpPr>
        <p:spPr>
          <a:xfrm flipV="1">
            <a:off x="10544174" y="2095500"/>
            <a:ext cx="209550" cy="371475"/>
          </a:xfrm>
          <a:prstGeom prst="straightConnector1">
            <a:avLst/>
          </a:prstGeom>
          <a:ln>
            <a:solidFill>
              <a:srgbClr val="2CA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6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B9DC5-26DF-4A5E-BA58-B1B1555B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Cumulative distribution function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FA4F836-9B6E-4423-85FD-2238E22B43BC}"/>
              </a:ext>
            </a:extLst>
          </p:cNvPr>
          <p:cNvSpPr txBox="1"/>
          <p:nvPr/>
        </p:nvSpPr>
        <p:spPr>
          <a:xfrm>
            <a:off x="838200" y="1428750"/>
            <a:ext cx="838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Converts </a:t>
            </a:r>
            <a:r>
              <a:rPr lang="en-US" dirty="0">
                <a:solidFill>
                  <a:srgbClr val="1E77B3"/>
                </a:solidFill>
              </a:rPr>
              <a:t>position </a:t>
            </a:r>
            <a:r>
              <a:rPr lang="en-US" dirty="0">
                <a:solidFill>
                  <a:srgbClr val="000000"/>
                </a:solidFill>
              </a:rPr>
              <a:t>at</a:t>
            </a:r>
            <a:r>
              <a:rPr lang="en-US" dirty="0"/>
              <a:t> a point into </a:t>
            </a:r>
            <a:r>
              <a:rPr lang="en-US" dirty="0">
                <a:solidFill>
                  <a:srgbClr val="2CA02C"/>
                </a:solidFill>
              </a:rPr>
              <a:t>cumulative probability</a:t>
            </a:r>
            <a:r>
              <a:rPr lang="en-US" dirty="0"/>
              <a:t> (area to the left of that point)</a:t>
            </a:r>
            <a:endParaRPr lang="en-US" dirty="0">
              <a:cs typeface="Calibri"/>
            </a:endParaRPr>
          </a:p>
        </p:txBody>
      </p:sp>
      <p:pic>
        <p:nvPicPr>
          <p:cNvPr id="11" name="Picture 11" descr="A close up of a mans face&#10;&#10;Description generated with very high confidence">
            <a:extLst>
              <a:ext uri="{FF2B5EF4-FFF2-40B4-BE49-F238E27FC236}">
                <a16:creationId xmlns="" xmlns:a16="http://schemas.microsoft.com/office/drawing/2014/main" id="{FD3E58B0-4BB0-427F-805A-0CC5154E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100"/>
            <a:ext cx="4629150" cy="4629150"/>
          </a:xfrm>
          <a:prstGeom prst="rect">
            <a:avLst/>
          </a:prstGeom>
        </p:spPr>
      </p:pic>
      <p:pic>
        <p:nvPicPr>
          <p:cNvPr id="17" name="Picture 17" descr="A picture containing object, clock&#10;&#10;Description generated with very high confidence">
            <a:extLst>
              <a:ext uri="{FF2B5EF4-FFF2-40B4-BE49-F238E27FC236}">
                <a16:creationId xmlns="" xmlns:a16="http://schemas.microsoft.com/office/drawing/2014/main" id="{EFD1BB68-8E49-4472-9895-50C51DC4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50" y="5820044"/>
            <a:ext cx="1189892" cy="552450"/>
          </a:xfrm>
          <a:prstGeom prst="rect">
            <a:avLst/>
          </a:prstGeom>
        </p:spPr>
      </p:pic>
      <p:pic>
        <p:nvPicPr>
          <p:cNvPr id="19" name="Picture 19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0525CDAF-8088-4970-9CE8-D58968D4E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37" y="1866211"/>
            <a:ext cx="1590675" cy="5576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8EC6169-5EFD-4064-843F-ED38C89BCD17}"/>
              </a:ext>
            </a:extLst>
          </p:cNvPr>
          <p:cNvSpPr txBox="1"/>
          <p:nvPr/>
        </p:nvSpPr>
        <p:spPr>
          <a:xfrm>
            <a:off x="3352800" y="3981450"/>
            <a:ext cx="2342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E77B3"/>
                </a:solidFill>
              </a:rPr>
              <a:t>The higher the PDF is at some position ...</a:t>
            </a:r>
            <a:endParaRPr lang="en-US" dirty="0">
              <a:solidFill>
                <a:srgbClr val="1E77B3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D919CF6-DF30-4182-8E71-CA666E498809}"/>
              </a:ext>
            </a:extLst>
          </p:cNvPr>
          <p:cNvSpPr txBox="1"/>
          <p:nvPr/>
        </p:nvSpPr>
        <p:spPr>
          <a:xfrm>
            <a:off x="3151516" y="6482032"/>
            <a:ext cx="3905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42728"/>
                </a:solidFill>
              </a:rPr>
              <a:t>… the denser the samples are around it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8D7A2D7-12C0-4C8E-873D-195E8EC65A26}"/>
              </a:ext>
            </a:extLst>
          </p:cNvPr>
          <p:cNvSpPr txBox="1"/>
          <p:nvPr/>
        </p:nvSpPr>
        <p:spPr>
          <a:xfrm>
            <a:off x="3609974" y="2943224"/>
            <a:ext cx="26545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A02C"/>
                </a:solidFill>
              </a:rPr>
              <a:t>… the steeper the CDF is at that point</a:t>
            </a:r>
            <a:endParaRPr lang="en-US" dirty="0">
              <a:solidFill>
                <a:srgbClr val="2CA02C"/>
              </a:solidFill>
              <a:cs typeface="Calibri"/>
            </a:endParaRPr>
          </a:p>
        </p:txBody>
      </p:sp>
      <p:pic>
        <p:nvPicPr>
          <p:cNvPr id="26" name="Picture 26" descr="A picture containing object, clock, meter&#10;&#10;Description generated with very high confidence">
            <a:extLst>
              <a:ext uri="{FF2B5EF4-FFF2-40B4-BE49-F238E27FC236}">
                <a16:creationId xmlns="" xmlns:a16="http://schemas.microsoft.com/office/drawing/2014/main" id="{35B2EE8C-0BA7-4DB1-8EC9-98C0B77DE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3" y="3179935"/>
            <a:ext cx="3706483" cy="2193117"/>
          </a:xfrm>
          <a:prstGeom prst="rect">
            <a:avLst/>
          </a:prstGeom>
        </p:spPr>
      </p:pic>
      <p:sp>
        <p:nvSpPr>
          <p:cNvPr id="29" name="Arrow: Left-Right 28">
            <a:extLst>
              <a:ext uri="{FF2B5EF4-FFF2-40B4-BE49-F238E27FC236}">
                <a16:creationId xmlns="" xmlns:a16="http://schemas.microsoft.com/office/drawing/2014/main" id="{A94C27EB-9039-4041-BA86-0BC265A0C064}"/>
              </a:ext>
            </a:extLst>
          </p:cNvPr>
          <p:cNvSpPr/>
          <p:nvPr/>
        </p:nvSpPr>
        <p:spPr>
          <a:xfrm>
            <a:off x="8318208" y="4220826"/>
            <a:ext cx="1782535" cy="4082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19CD8B-F77C-4A6D-B7AF-270B3F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106"/>
            <a:ext cx="10515600" cy="132556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For any distribution, the cumulative probability (left-side area) is always uniformly-distributed!</a:t>
            </a:r>
          </a:p>
        </p:txBody>
      </p:sp>
      <p:pic>
        <p:nvPicPr>
          <p:cNvPr id="3" name="cd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4188" y="1614377"/>
            <a:ext cx="5243623" cy="52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660065"/>
            <a:ext cx="1755775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" y="2427682"/>
            <a:ext cx="4241800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7" y="3589031"/>
            <a:ext cx="4089400" cy="109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617" y="109548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PDF of N(0, 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616" y="1874157"/>
            <a:ext cx="2460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CDF of N(0, 1)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164282" y="3999944"/>
            <a:ext cx="176967" cy="1584261"/>
          </a:xfrm>
          <a:prstGeom prst="rightBrace">
            <a:avLst>
              <a:gd name="adj1" fmla="val 0"/>
              <a:gd name="adj2" fmla="val 4960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56375" y="4875252"/>
            <a:ext cx="802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accent2"/>
                </a:solidFill>
              </a:rPr>
              <a:t>1/2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424BC6E-029F-4D6D-9CEB-0FDA35D1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1352550"/>
            <a:ext cx="3657600" cy="3657600"/>
          </a:xfrm>
          <a:prstGeom prst="rect">
            <a:avLst/>
          </a:prstGeom>
        </p:spPr>
      </p:pic>
      <p:pic>
        <p:nvPicPr>
          <p:cNvPr id="6" name="Picture 17" descr="A picture containing object, clock&#10;&#10;Description generated with very high confidence">
            <a:extLst>
              <a:ext uri="{FF2B5EF4-FFF2-40B4-BE49-F238E27FC236}">
                <a16:creationId xmlns="" xmlns:a16="http://schemas.microsoft.com/office/drawing/2014/main" id="{C9C7D290-82BF-41C5-A66F-88C0F126F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275" y="1486169"/>
            <a:ext cx="1189892" cy="552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D557CCA-4FD1-4898-ACAD-C48FDE59B875}"/>
              </a:ext>
            </a:extLst>
          </p:cNvPr>
          <p:cNvSpPr txBox="1"/>
          <p:nvPr/>
        </p:nvSpPr>
        <p:spPr>
          <a:xfrm>
            <a:off x="7800975" y="4714875"/>
            <a:ext cx="361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42728"/>
                </a:solidFill>
              </a:rPr>
              <a:t>x</a:t>
            </a:r>
            <a:endParaRPr lang="en-US">
              <a:solidFill>
                <a:srgbClr val="D42728"/>
              </a:solidFill>
              <a:cs typeface="Calibri"/>
            </a:endParaRPr>
          </a:p>
        </p:txBody>
      </p:sp>
      <p:pic>
        <p:nvPicPr>
          <p:cNvPr id="17" name="Picture 1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CF58E9C4-817B-4372-B51A-09E5E0AA8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5869587"/>
            <a:ext cx="2743200" cy="9862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054E591-DAAC-4E2A-A0F3-D46DBD6A7E66}"/>
              </a:ext>
            </a:extLst>
          </p:cNvPr>
          <p:cNvSpPr txBox="1"/>
          <p:nvPr/>
        </p:nvSpPr>
        <p:spPr>
          <a:xfrm>
            <a:off x="590616" y="5388882"/>
            <a:ext cx="585149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u="sng" dirty="0"/>
              <a:t>Common formula for CDF of N(0, 1)</a:t>
            </a:r>
            <a:endParaRPr lang="en-US" dirty="0"/>
          </a:p>
        </p:txBody>
      </p:sp>
      <p:pic>
        <p:nvPicPr>
          <p:cNvPr id="20" name="Picture 20" descr="A close up of a person&#10;&#10;Description generated with high confidence">
            <a:extLst>
              <a:ext uri="{FF2B5EF4-FFF2-40B4-BE49-F238E27FC236}">
                <a16:creationId xmlns="" xmlns:a16="http://schemas.microsoft.com/office/drawing/2014/main" id="{44B30531-5E79-4615-A49E-962275CB3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550" y="5943600"/>
            <a:ext cx="13525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64" y="142465"/>
            <a:ext cx="2832100" cy="1663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8" y="3093243"/>
            <a:ext cx="1226887" cy="686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3586388"/>
            <a:ext cx="2256595" cy="292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4012220"/>
            <a:ext cx="2563316" cy="686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149374"/>
            <a:ext cx="2453773" cy="671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67" y="2819985"/>
            <a:ext cx="2621740" cy="744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7" y="2641125"/>
            <a:ext cx="4052235" cy="12373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8835" y="2253505"/>
            <a:ext cx="349397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/>
              <a:t> </a:t>
            </a:r>
          </a:p>
        </p:txBody>
      </p:sp>
      <p:sp>
        <p:nvSpPr>
          <p:cNvPr id="13" name="Right Brace 12"/>
          <p:cNvSpPr/>
          <p:nvPr/>
        </p:nvSpPr>
        <p:spPr>
          <a:xfrm rot="10800000">
            <a:off x="1994199" y="2253505"/>
            <a:ext cx="394636" cy="22126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</m:oMath>
                  </m:oMathPara>
                </a14:m>
                <a:endParaRPr lang="en-US" sz="3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30" y="3129013"/>
                <a:ext cx="540212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4009070"/>
            <a:ext cx="1612900" cy="107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3" y="5219136"/>
            <a:ext cx="1765300" cy="1079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85" y="5600136"/>
            <a:ext cx="1308100" cy="698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37" y="4931584"/>
            <a:ext cx="4330700" cy="181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65471" y="789649"/>
            <a:ext cx="69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Start:</a:t>
            </a:r>
          </a:p>
        </p:txBody>
      </p:sp>
    </p:spTree>
    <p:extLst>
      <p:ext uri="{BB962C8B-B14F-4D97-AF65-F5344CB8AC3E}">
        <p14:creationId xmlns:p14="http://schemas.microsoft.com/office/powerpoint/2010/main" val="49193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3824</TotalTime>
  <Words>1074</Words>
  <Application>Microsoft Macintosh PowerPoint</Application>
  <PresentationFormat>Widescreen</PresentationFormat>
  <Paragraphs>249</Paragraphs>
  <Slides>45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Calibri Light</vt:lpstr>
      <vt:lpstr>Cambria Math</vt:lpstr>
      <vt:lpstr>Mangal</vt:lpstr>
      <vt:lpstr>MS Gothic</vt:lpstr>
      <vt:lpstr>Segoe UI Emoji</vt:lpstr>
      <vt:lpstr>Arial</vt:lpstr>
      <vt:lpstr>Office Theme</vt:lpstr>
      <vt:lpstr>Generate Gaussian samples</vt:lpstr>
      <vt:lpstr>Thank you</vt:lpstr>
      <vt:lpstr>Outline</vt:lpstr>
      <vt:lpstr>Outline</vt:lpstr>
      <vt:lpstr>Inversion sampling</vt:lpstr>
      <vt:lpstr>Cumulative distribution function</vt:lpstr>
      <vt:lpstr>For any distribution, the cumulative probability (left-side area) is always uniformly-distributed!</vt:lpstr>
      <vt:lpstr>PowerPoint Presentation</vt:lpstr>
      <vt:lpstr>PowerPoint Presentation</vt:lpstr>
      <vt:lpstr>CDF of N(0, 1)</vt:lpstr>
      <vt:lpstr>Find inverse CDF of N(0, 1)</vt:lpstr>
      <vt:lpstr>PowerPoint Presentation</vt:lpstr>
      <vt:lpstr>Evaluate erfinv</vt:lpstr>
      <vt:lpstr>PowerPoint Presentation</vt:lpstr>
      <vt:lpstr>PowerPoint Presentation</vt:lpstr>
      <vt:lpstr>Approximate erfinv</vt:lpstr>
      <vt:lpstr>PowerPoint Presentation</vt:lpstr>
      <vt:lpstr>PowerPoint Presentation</vt:lpstr>
      <vt:lpstr>PowerPoint Presentation</vt:lpstr>
      <vt:lpstr>Higher derivatives of erfinv</vt:lpstr>
      <vt:lpstr>PowerPoint Presentation</vt:lpstr>
      <vt:lpstr>PowerPoint Presentation</vt:lpstr>
      <vt:lpstr>Update P (polynomial of F)</vt:lpstr>
      <vt:lpstr>PowerPoint Presentation</vt:lpstr>
      <vt:lpstr>Evaluate Taylor series approximation of erfinv around 0</vt:lpstr>
      <vt:lpstr>PowerPoint Presentation</vt:lpstr>
      <vt:lpstr>The more power the Taylor series approximation has, the more “blob-like” the samples become</vt:lpstr>
      <vt:lpstr>Outline</vt:lpstr>
      <vt:lpstr>Comparison to inversion sampling</vt:lpstr>
      <vt:lpstr>How does it work?</vt:lpstr>
      <vt:lpstr>The key to Box-Muller transform: transforming (X, Y) to (S, θ)</vt:lpstr>
      <vt:lpstr>PowerPoint Presentation</vt:lpstr>
      <vt:lpstr>Outline</vt:lpstr>
      <vt:lpstr>PowerPoint Presentation</vt:lpstr>
      <vt:lpstr>Central Limit Theorem</vt:lpstr>
      <vt:lpstr>The more uniforms are added, the more Gaussians the samples become</vt:lpstr>
      <vt:lpstr>Rescaling to N(0, 1) after CLT</vt:lpstr>
      <vt:lpstr>Outline</vt:lpstr>
      <vt:lpstr>R: rnorm (inversion sampling)</vt:lpstr>
      <vt:lpstr>R: rnorm (inversion sampling)</vt:lpstr>
      <vt:lpstr>Python (Box-Muller)</vt:lpstr>
      <vt:lpstr>Outline</vt:lpstr>
      <vt:lpstr>Introduce mean, variance and covariance to generated Gaussian samples</vt:lpstr>
      <vt:lpstr>How to find A?</vt:lpstr>
      <vt:lpstr>Generate new data points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Duy Khanh(KhanhND)</dc:creator>
  <cp:lastModifiedBy>Nguyen Duy Khanh(KhanhND)</cp:lastModifiedBy>
  <cp:revision>1064</cp:revision>
  <dcterms:created xsi:type="dcterms:W3CDTF">2020-01-20T07:02:46Z</dcterms:created>
  <dcterms:modified xsi:type="dcterms:W3CDTF">2020-03-20T11:52:26Z</dcterms:modified>
</cp:coreProperties>
</file>